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D64D8-AAA6-457E-934C-5F55E6DA8E2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48014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4E94-8423-4B91-A9D9-F60D9761F1F9}" type="datetimeFigureOut">
              <a:rPr lang="ko-KR" altLang="en-US" smtClean="0"/>
              <a:t>2019-04-15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CBE2-CA96-4216-8F01-F37D8680B9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3947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4E94-8423-4B91-A9D9-F60D9761F1F9}" type="datetimeFigureOut">
              <a:rPr lang="ko-KR" altLang="en-US" smtClean="0"/>
              <a:t>2019-04-15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CBE2-CA96-4216-8F01-F37D8680B9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1374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4E94-8423-4B91-A9D9-F60D9761F1F9}" type="datetimeFigureOut">
              <a:rPr lang="ko-KR" altLang="en-US" smtClean="0"/>
              <a:t>2019-04-15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CBE2-CA96-4216-8F01-F37D8680B9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1260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4E94-8423-4B91-A9D9-F60D9761F1F9}" type="datetimeFigureOut">
              <a:rPr lang="ko-KR" altLang="en-US" smtClean="0"/>
              <a:t>2019-04-15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CBE2-CA96-4216-8F01-F37D8680B9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0890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4E94-8423-4B91-A9D9-F60D9761F1F9}" type="datetimeFigureOut">
              <a:rPr lang="ko-KR" altLang="en-US" smtClean="0"/>
              <a:t>2019-04-15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CBE2-CA96-4216-8F01-F37D8680B9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3426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4E94-8423-4B91-A9D9-F60D9761F1F9}" type="datetimeFigureOut">
              <a:rPr lang="ko-KR" altLang="en-US" smtClean="0"/>
              <a:t>2019-04-15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CBE2-CA96-4216-8F01-F37D8680B9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1712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4E94-8423-4B91-A9D9-F60D9761F1F9}" type="datetimeFigureOut">
              <a:rPr lang="ko-KR" altLang="en-US" smtClean="0"/>
              <a:t>2019-04-15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CBE2-CA96-4216-8F01-F37D8680B9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0883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4E94-8423-4B91-A9D9-F60D9761F1F9}" type="datetimeFigureOut">
              <a:rPr lang="ko-KR" altLang="en-US" smtClean="0"/>
              <a:t>2019-04-15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CBE2-CA96-4216-8F01-F37D8680B9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6043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4E94-8423-4B91-A9D9-F60D9761F1F9}" type="datetimeFigureOut">
              <a:rPr lang="ko-KR" altLang="en-US" smtClean="0"/>
              <a:t>2019-04-15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CBE2-CA96-4216-8F01-F37D8680B9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1317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4E94-8423-4B91-A9D9-F60D9761F1F9}" type="datetimeFigureOut">
              <a:rPr lang="ko-KR" altLang="en-US" smtClean="0"/>
              <a:t>2019-04-15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CBE2-CA96-4216-8F01-F37D8680B9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370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4E94-8423-4B91-A9D9-F60D9761F1F9}" type="datetimeFigureOut">
              <a:rPr lang="ko-KR" altLang="en-US" smtClean="0"/>
              <a:t>2019-04-15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CBE2-CA96-4216-8F01-F37D8680B9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7054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14E94-8423-4B91-A9D9-F60D9761F1F9}" type="datetimeFigureOut">
              <a:rPr lang="ko-KR" altLang="en-US" smtClean="0"/>
              <a:t>2019-04-15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1CBE2-CA96-4216-8F01-F37D8680B9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5184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가로로 말린 두루마리 모양 3"/>
          <p:cNvSpPr/>
          <p:nvPr/>
        </p:nvSpPr>
        <p:spPr>
          <a:xfrm>
            <a:off x="1691680" y="188640"/>
            <a:ext cx="4752528" cy="720080"/>
          </a:xfrm>
          <a:prstGeom prst="horizontalScroll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ko-KR" altLang="en-US" sz="23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에디터의 사용</a:t>
            </a:r>
            <a:endParaRPr lang="ko-KR" altLang="en-US" sz="23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539552" y="1196752"/>
            <a:ext cx="3960440" cy="93610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b="1" dirty="0" smtClean="0">
                <a:solidFill>
                  <a:schemeClr val="tx1"/>
                </a:solidFill>
              </a:rPr>
              <a:t>♣ 실습목표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en-US" altLang="ko-KR" sz="1500" dirty="0" err="1" smtClean="0">
                <a:solidFill>
                  <a:schemeClr val="tx1"/>
                </a:solidFill>
              </a:rPr>
              <a:t>gedit</a:t>
            </a:r>
            <a:r>
              <a:rPr lang="ko-KR" altLang="en-US" sz="1500" dirty="0" smtClean="0">
                <a:solidFill>
                  <a:schemeClr val="tx1"/>
                </a:solidFill>
              </a:rPr>
              <a:t>의 기본적인 사용법을 익힌다</a:t>
            </a:r>
            <a:r>
              <a:rPr lang="en-US" altLang="ko-KR" sz="1500" dirty="0" smtClean="0">
                <a:solidFill>
                  <a:schemeClr val="tx1"/>
                </a:solidFill>
              </a:rPr>
              <a:t>.</a:t>
            </a:r>
          </a:p>
          <a:p>
            <a:pPr marL="742950" lvl="1" indent="-285750">
              <a:buFontTx/>
              <a:buChar char="-"/>
            </a:pPr>
            <a:r>
              <a:rPr lang="en-US" altLang="ko-KR" sz="1500" dirty="0" smtClean="0">
                <a:solidFill>
                  <a:schemeClr val="tx1"/>
                </a:solidFill>
              </a:rPr>
              <a:t>vi</a:t>
            </a:r>
            <a:r>
              <a:rPr lang="ko-KR" altLang="en-US" sz="1500" dirty="0" smtClean="0">
                <a:solidFill>
                  <a:schemeClr val="tx1"/>
                </a:solidFill>
              </a:rPr>
              <a:t>의 사용법을 연습한다</a:t>
            </a:r>
            <a:r>
              <a:rPr lang="en-US" altLang="ko-KR" sz="1500" dirty="0" smtClean="0">
                <a:solidFill>
                  <a:schemeClr val="tx1"/>
                </a:solidFill>
              </a:rPr>
              <a:t>.</a:t>
            </a:r>
            <a:endParaRPr lang="ko-KR" altLang="en-US" sz="1500" dirty="0">
              <a:solidFill>
                <a:schemeClr val="tx1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2915816" y="3573016"/>
            <a:ext cx="1368152" cy="504056"/>
          </a:xfrm>
          <a:prstGeom prst="roundRect">
            <a:avLst>
              <a:gd name="adj" fmla="val 46578"/>
            </a:avLst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명령 모드</a:t>
            </a:r>
            <a:endParaRPr lang="ko-KR" altLang="en-US" sz="16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5580112" y="1988840"/>
            <a:ext cx="3168352" cy="9361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500" b="1" dirty="0" smtClean="0">
                <a:solidFill>
                  <a:schemeClr val="tx1"/>
                </a:solidFill>
              </a:rPr>
              <a:t>입력모드</a:t>
            </a:r>
            <a:endParaRPr lang="en-US" altLang="ko-KR" sz="1500" b="1" dirty="0" smtClean="0">
              <a:solidFill>
                <a:schemeClr val="tx1"/>
              </a:solidFill>
            </a:endParaRPr>
          </a:p>
          <a:p>
            <a:pPr algn="ctr"/>
            <a:endParaRPr lang="en-US" altLang="ko-KR" sz="1500" b="1" dirty="0">
              <a:solidFill>
                <a:schemeClr val="tx1"/>
              </a:solidFill>
            </a:endParaRPr>
          </a:p>
          <a:p>
            <a:pPr algn="ctr"/>
            <a:r>
              <a:rPr lang="ko-KR" altLang="en-US" sz="1500" b="1" dirty="0" smtClean="0">
                <a:solidFill>
                  <a:schemeClr val="tx1"/>
                </a:solidFill>
              </a:rPr>
              <a:t>여기서 문서를 작성하는 실제 작업</a:t>
            </a:r>
            <a:endParaRPr lang="ko-KR" altLang="en-US" sz="1500" b="1" dirty="0">
              <a:solidFill>
                <a:schemeClr val="tx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580112" y="4725144"/>
            <a:ext cx="3168352" cy="9361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500" b="1" dirty="0">
                <a:solidFill>
                  <a:schemeClr val="tx1"/>
                </a:solidFill>
              </a:rPr>
              <a:t>e</a:t>
            </a:r>
            <a:r>
              <a:rPr lang="en-US" altLang="ko-KR" sz="1500" b="1" dirty="0" smtClean="0">
                <a:solidFill>
                  <a:schemeClr val="tx1"/>
                </a:solidFill>
              </a:rPr>
              <a:t>x </a:t>
            </a:r>
            <a:r>
              <a:rPr lang="ko-KR" altLang="en-US" sz="1500" b="1" dirty="0" smtClean="0">
                <a:solidFill>
                  <a:schemeClr val="tx1"/>
                </a:solidFill>
              </a:rPr>
              <a:t>모드</a:t>
            </a:r>
            <a:r>
              <a:rPr lang="en-US" altLang="ko-KR" sz="1500" b="1" dirty="0" smtClean="0">
                <a:solidFill>
                  <a:schemeClr val="tx1"/>
                </a:solidFill>
              </a:rPr>
              <a:t>(</a:t>
            </a:r>
            <a:r>
              <a:rPr lang="ko-KR" altLang="en-US" sz="1500" b="1" dirty="0" smtClean="0">
                <a:solidFill>
                  <a:schemeClr val="tx1"/>
                </a:solidFill>
              </a:rPr>
              <a:t>라인 명령 모드</a:t>
            </a:r>
            <a:r>
              <a:rPr lang="en-US" altLang="ko-KR" sz="1500" b="1" dirty="0" smtClean="0">
                <a:solidFill>
                  <a:schemeClr val="tx1"/>
                </a:solidFill>
              </a:rPr>
              <a:t>)</a:t>
            </a:r>
          </a:p>
          <a:p>
            <a:pPr algn="ctr"/>
            <a:endParaRPr lang="en-US" altLang="ko-KR" sz="1500" b="1" dirty="0">
              <a:solidFill>
                <a:schemeClr val="tx1"/>
              </a:solidFill>
            </a:endParaRPr>
          </a:p>
          <a:p>
            <a:r>
              <a:rPr lang="ko-KR" altLang="en-US" sz="1500" b="1" dirty="0" smtClean="0">
                <a:solidFill>
                  <a:schemeClr val="tx1"/>
                </a:solidFill>
              </a:rPr>
              <a:t>여기서 저장</a:t>
            </a:r>
            <a:r>
              <a:rPr lang="en-US" altLang="ko-KR" sz="1500" b="1" dirty="0" smtClean="0">
                <a:solidFill>
                  <a:schemeClr val="tx1"/>
                </a:solidFill>
              </a:rPr>
              <a:t>(w),  </a:t>
            </a:r>
            <a:r>
              <a:rPr lang="ko-KR" altLang="en-US" sz="1500" b="1" dirty="0" smtClean="0">
                <a:solidFill>
                  <a:schemeClr val="tx1"/>
                </a:solidFill>
              </a:rPr>
              <a:t>종료</a:t>
            </a:r>
            <a:r>
              <a:rPr lang="en-US" altLang="ko-KR" sz="1500" b="1" dirty="0" smtClean="0">
                <a:solidFill>
                  <a:schemeClr val="tx1"/>
                </a:solidFill>
              </a:rPr>
              <a:t>(q). </a:t>
            </a:r>
            <a:r>
              <a:rPr lang="ko-KR" altLang="en-US" sz="1500" b="1" dirty="0" smtClean="0">
                <a:solidFill>
                  <a:schemeClr val="tx1"/>
                </a:solidFill>
              </a:rPr>
              <a:t>취소</a:t>
            </a:r>
            <a:r>
              <a:rPr lang="en-US" altLang="ko-KR" sz="1500" b="1" dirty="0" smtClean="0">
                <a:solidFill>
                  <a:schemeClr val="tx1"/>
                </a:solidFill>
              </a:rPr>
              <a:t>(</a:t>
            </a:r>
            <a:r>
              <a:rPr lang="en-US" altLang="ko-KR" sz="1500" b="1" dirty="0" err="1" smtClean="0">
                <a:solidFill>
                  <a:schemeClr val="tx1"/>
                </a:solidFill>
              </a:rPr>
              <a:t>i</a:t>
            </a:r>
            <a:r>
              <a:rPr lang="en-US" altLang="ko-KR" sz="1500" b="1" dirty="0" smtClean="0">
                <a:solidFill>
                  <a:schemeClr val="tx1"/>
                </a:solidFill>
              </a:rPr>
              <a:t>)</a:t>
            </a:r>
          </a:p>
          <a:p>
            <a:r>
              <a:rPr lang="ko-KR" altLang="en-US" sz="1500" b="1" dirty="0" smtClean="0">
                <a:solidFill>
                  <a:schemeClr val="tx1"/>
                </a:solidFill>
              </a:rPr>
              <a:t>등을 수행</a:t>
            </a:r>
            <a:endParaRPr lang="en-US" altLang="ko-KR" sz="1500" b="1" dirty="0" smtClean="0">
              <a:solidFill>
                <a:schemeClr val="tx1"/>
              </a:solidFill>
            </a:endParaRPr>
          </a:p>
        </p:txBody>
      </p:sp>
      <p:cxnSp>
        <p:nvCxnSpPr>
          <p:cNvPr id="13" name="직선 화살표 연결선 12"/>
          <p:cNvCxnSpPr/>
          <p:nvPr/>
        </p:nvCxnSpPr>
        <p:spPr>
          <a:xfrm>
            <a:off x="2195736" y="3825044"/>
            <a:ext cx="576064" cy="0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구부러진 연결선 22"/>
          <p:cNvCxnSpPr/>
          <p:nvPr/>
        </p:nvCxnSpPr>
        <p:spPr>
          <a:xfrm rot="5400000" flipH="1" flipV="1">
            <a:off x="3725906" y="1754814"/>
            <a:ext cx="1368152" cy="2268252"/>
          </a:xfrm>
          <a:prstGeom prst="curvedConnector2">
            <a:avLst/>
          </a:prstGeom>
          <a:ln w="285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구부러진 연결선 23"/>
          <p:cNvCxnSpPr/>
          <p:nvPr/>
        </p:nvCxnSpPr>
        <p:spPr>
          <a:xfrm rot="16200000" flipH="1">
            <a:off x="3725906" y="3627023"/>
            <a:ext cx="1368152" cy="2268252"/>
          </a:xfrm>
          <a:prstGeom prst="curvedConnector2">
            <a:avLst/>
          </a:prstGeom>
          <a:ln w="285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구부러진 연결선 25"/>
          <p:cNvCxnSpPr/>
          <p:nvPr/>
        </p:nvCxnSpPr>
        <p:spPr>
          <a:xfrm rot="10800000" flipV="1">
            <a:off x="4283968" y="2636912"/>
            <a:ext cx="1296144" cy="1080120"/>
          </a:xfrm>
          <a:prstGeom prst="curvedConnector3">
            <a:avLst>
              <a:gd name="adj1" fmla="val 62645"/>
            </a:avLst>
          </a:prstGeom>
          <a:ln w="285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구부러진 연결선 27"/>
          <p:cNvCxnSpPr/>
          <p:nvPr/>
        </p:nvCxnSpPr>
        <p:spPr>
          <a:xfrm rot="10800000">
            <a:off x="4283968" y="3933056"/>
            <a:ext cx="1296144" cy="1080120"/>
          </a:xfrm>
          <a:prstGeom prst="curvedConnector3">
            <a:avLst>
              <a:gd name="adj1" fmla="val 62645"/>
            </a:avLst>
          </a:prstGeom>
          <a:ln w="285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331640" y="3573016"/>
            <a:ext cx="9361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터미널</a:t>
            </a:r>
            <a:endParaRPr lang="en-US" altLang="ko-KR" sz="1500" b="1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en-US" altLang="ko-KR" sz="15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(vi </a:t>
            </a:r>
            <a:r>
              <a:rPr lang="ko-KR" altLang="en-US" sz="15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실행</a:t>
            </a:r>
            <a:r>
              <a:rPr lang="en-US" altLang="ko-KR" sz="15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</a:p>
        </p:txBody>
      </p:sp>
      <p:sp>
        <p:nvSpPr>
          <p:cNvPr id="32" name="구름 모양 설명선 31"/>
          <p:cNvSpPr/>
          <p:nvPr/>
        </p:nvSpPr>
        <p:spPr>
          <a:xfrm>
            <a:off x="395536" y="5085184"/>
            <a:ext cx="2736304" cy="1224136"/>
          </a:xfrm>
          <a:prstGeom prst="cloudCallout">
            <a:avLst>
              <a:gd name="adj1" fmla="val 165"/>
              <a:gd name="adj2" fmla="val -116049"/>
            </a:avLst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vi</a:t>
            </a:r>
            <a:r>
              <a:rPr lang="ko-KR" altLang="en-US" sz="1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는 자주 사용해야</a:t>
            </a:r>
            <a:endParaRPr lang="en-US" altLang="ko-KR" sz="14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할 기능이므로 </a:t>
            </a:r>
            <a:r>
              <a:rPr lang="ko-KR" altLang="en-US" sz="1400" b="1" dirty="0" err="1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반드</a:t>
            </a:r>
            <a:endParaRPr lang="en-US" altLang="ko-KR" sz="14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시 익혀야 한다</a:t>
            </a:r>
            <a:r>
              <a:rPr lang="en-US" altLang="ko-KR" sz="1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707904" y="2735051"/>
            <a:ext cx="86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i</a:t>
            </a:r>
            <a:r>
              <a:rPr lang="en-US" altLang="ko-KR" sz="14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14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또는 </a:t>
            </a:r>
            <a:r>
              <a:rPr lang="en-US" altLang="ko-KR" sz="14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a</a:t>
            </a:r>
            <a:endParaRPr lang="ko-KR" altLang="en-US" sz="1400" b="1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076207" y="4777407"/>
            <a:ext cx="86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콜론</a:t>
            </a:r>
            <a:r>
              <a:rPr lang="en-US" altLang="ko-KR" sz="14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en-US" altLang="ko-KR" sz="1400" b="1" dirty="0" smtClean="0">
                <a:latin typeface="굴림" panose="020B0600000101010101" pitchFamily="50" charset="-127"/>
                <a:ea typeface="굴림" panose="020B0600000101010101" pitchFamily="50" charset="-127"/>
                <a:sym typeface="Wingdings" panose="05000000000000000000" pitchFamily="2" charset="2"/>
              </a:rPr>
              <a:t>:)</a:t>
            </a:r>
            <a:endParaRPr lang="ko-KR" altLang="en-US" sz="1400" b="1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785391" y="3060081"/>
            <a:ext cx="5584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Esc</a:t>
            </a:r>
            <a:endParaRPr lang="ko-KR" altLang="en-US" sz="1400" b="1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860032" y="4365104"/>
            <a:ext cx="11693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Esc, Enter</a:t>
            </a:r>
            <a:endParaRPr lang="ko-KR" altLang="en-US" sz="1400" b="1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33302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33264" y="116632"/>
            <a:ext cx="6563072" cy="720080"/>
          </a:xfrm>
        </p:spPr>
        <p:txBody>
          <a:bodyPr>
            <a:normAutofit/>
          </a:bodyPr>
          <a:lstStyle/>
          <a:p>
            <a:r>
              <a:rPr lang="ko-KR" altLang="en-US" sz="3200" b="1" dirty="0" smtClean="0">
                <a:latin typeface="바탕" panose="02030600000101010101" pitchFamily="18" charset="-127"/>
                <a:ea typeface="바탕" panose="02030600000101010101" pitchFamily="18" charset="-127"/>
              </a:rPr>
              <a:t>기업과 경제는 어떻게 움직이는가</a:t>
            </a:r>
            <a:r>
              <a:rPr lang="en-US" altLang="ko-KR" sz="3200" b="1" dirty="0" smtClean="0">
                <a:latin typeface="바탕" panose="02030600000101010101" pitchFamily="18" charset="-127"/>
                <a:ea typeface="바탕" panose="02030600000101010101" pitchFamily="18" charset="-127"/>
              </a:rPr>
              <a:t>?</a:t>
            </a:r>
            <a:endParaRPr lang="ko-KR" altLang="en-US" sz="3200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" name="타원 2"/>
          <p:cNvSpPr/>
          <p:nvPr/>
        </p:nvSpPr>
        <p:spPr>
          <a:xfrm>
            <a:off x="1259632" y="1628800"/>
            <a:ext cx="2016224" cy="1656184"/>
          </a:xfrm>
          <a:prstGeom prst="ellipse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 smtClean="0">
                <a:solidFill>
                  <a:schemeClr val="tx1"/>
                </a:solidFill>
              </a:rPr>
              <a:t>경제학적</a:t>
            </a:r>
            <a:endParaRPr lang="en-US" altLang="ko-KR" sz="2400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sz="2400" dirty="0" smtClean="0">
                <a:solidFill>
                  <a:schemeClr val="tx1"/>
                </a:solidFill>
              </a:rPr>
              <a:t>관심</a:t>
            </a:r>
            <a:r>
              <a:rPr lang="ko-KR" altLang="en-US" sz="2400" dirty="0">
                <a:solidFill>
                  <a:schemeClr val="tx1"/>
                </a:solidFill>
              </a:rPr>
              <a:t>사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4355976" y="1196752"/>
            <a:ext cx="4176464" cy="432048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 smtClean="0">
                <a:solidFill>
                  <a:schemeClr val="tx1"/>
                </a:solidFill>
              </a:rPr>
              <a:t>무엇을 생산할까</a:t>
            </a:r>
            <a:r>
              <a:rPr lang="en-US" altLang="ko-KR" sz="2400" dirty="0" smtClean="0">
                <a:solidFill>
                  <a:schemeClr val="tx1"/>
                </a:solidFill>
              </a:rPr>
              <a:t>?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4355976" y="1988840"/>
            <a:ext cx="4176464" cy="432048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 smtClean="0">
                <a:solidFill>
                  <a:schemeClr val="tx1"/>
                </a:solidFill>
              </a:rPr>
              <a:t>얼마나 생산할까</a:t>
            </a:r>
            <a:r>
              <a:rPr lang="en-US" altLang="ko-KR" sz="2400" dirty="0" smtClean="0">
                <a:solidFill>
                  <a:schemeClr val="tx1"/>
                </a:solidFill>
              </a:rPr>
              <a:t>?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355976" y="2780928"/>
            <a:ext cx="4176464" cy="432048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 smtClean="0">
                <a:solidFill>
                  <a:schemeClr val="tx1"/>
                </a:solidFill>
              </a:rPr>
              <a:t>어떻게 생산할까</a:t>
            </a:r>
            <a:r>
              <a:rPr lang="en-US" altLang="ko-KR" sz="2400" dirty="0" smtClean="0">
                <a:solidFill>
                  <a:schemeClr val="tx1"/>
                </a:solidFill>
              </a:rPr>
              <a:t>?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4355976" y="3573016"/>
            <a:ext cx="4176464" cy="432048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 smtClean="0">
                <a:solidFill>
                  <a:schemeClr val="tx1"/>
                </a:solidFill>
              </a:rPr>
              <a:t>누구를 위해 생산할까</a:t>
            </a:r>
            <a:r>
              <a:rPr lang="en-US" altLang="ko-KR" sz="2400" dirty="0" smtClean="0">
                <a:solidFill>
                  <a:schemeClr val="tx1"/>
                </a:solidFill>
              </a:rPr>
              <a:t>?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187624" y="4221088"/>
            <a:ext cx="4032448" cy="1656184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 smtClean="0">
                <a:solidFill>
                  <a:schemeClr val="tx1"/>
                </a:solidFill>
              </a:rPr>
              <a:t>의사결정 주체</a:t>
            </a:r>
            <a:r>
              <a:rPr lang="en-US" altLang="ko-KR" sz="2400" dirty="0" smtClean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ko-KR" altLang="en-US" sz="2400" dirty="0" smtClean="0">
                <a:solidFill>
                  <a:schemeClr val="tx1"/>
                </a:solidFill>
              </a:rPr>
              <a:t>시장</a:t>
            </a:r>
            <a:endParaRPr lang="en-US" altLang="ko-KR" sz="2400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sz="2400" dirty="0" smtClean="0">
                <a:solidFill>
                  <a:schemeClr val="tx1"/>
                </a:solidFill>
              </a:rPr>
              <a:t>정</a:t>
            </a:r>
            <a:r>
              <a:rPr lang="ko-KR" altLang="en-US" sz="2400" dirty="0">
                <a:solidFill>
                  <a:schemeClr val="tx1"/>
                </a:solidFill>
              </a:rPr>
              <a:t>부</a:t>
            </a:r>
          </a:p>
        </p:txBody>
      </p:sp>
      <p:cxnSp>
        <p:nvCxnSpPr>
          <p:cNvPr id="10" name="꺾인 연결선 9"/>
          <p:cNvCxnSpPr>
            <a:stCxn id="5" idx="1"/>
            <a:endCxn id="6" idx="1"/>
          </p:cNvCxnSpPr>
          <p:nvPr/>
        </p:nvCxnSpPr>
        <p:spPr>
          <a:xfrm rot="10800000" flipV="1">
            <a:off x="4355976" y="2204864"/>
            <a:ext cx="12700" cy="792088"/>
          </a:xfrm>
          <a:prstGeom prst="bentConnector3">
            <a:avLst>
              <a:gd name="adj1" fmla="val 3090567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꺾인 연결선 12"/>
          <p:cNvCxnSpPr>
            <a:stCxn id="4" idx="1"/>
            <a:endCxn id="7" idx="1"/>
          </p:cNvCxnSpPr>
          <p:nvPr/>
        </p:nvCxnSpPr>
        <p:spPr>
          <a:xfrm rot="10800000" flipV="1">
            <a:off x="4355976" y="1412776"/>
            <a:ext cx="12700" cy="2376264"/>
          </a:xfrm>
          <a:prstGeom prst="bentConnector3">
            <a:avLst>
              <a:gd name="adj1" fmla="val 3090567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/>
          <p:nvPr/>
        </p:nvCxnSpPr>
        <p:spPr>
          <a:xfrm>
            <a:off x="3275856" y="2456892"/>
            <a:ext cx="703213" cy="55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8205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95</Words>
  <Application>Microsoft Office PowerPoint</Application>
  <PresentationFormat>화면 슬라이드 쇼(4:3)</PresentationFormat>
  <Paragraphs>31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기업과 경제는 어떻게 움직이는가?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남기호</dc:creator>
  <cp:lastModifiedBy>남기호</cp:lastModifiedBy>
  <cp:revision>5</cp:revision>
  <dcterms:created xsi:type="dcterms:W3CDTF">2019-04-15T03:25:22Z</dcterms:created>
  <dcterms:modified xsi:type="dcterms:W3CDTF">2019-04-15T03:56:46Z</dcterms:modified>
</cp:coreProperties>
</file>