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728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97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493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78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856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793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59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134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2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3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89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97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D7AC-9223-4EA1-B7B6-EA884D8CB1EC}" type="datetimeFigureOut">
              <a:rPr lang="ko-KR" altLang="en-US" smtClean="0"/>
              <a:t>2019-04-16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E6EB1-E9E0-45E8-A0A5-EAEDC65C14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280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547664" y="332656"/>
            <a:ext cx="6048672" cy="64807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blurRad="63500" dist="1270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비디오와 애니메이션의 비교</a:t>
            </a:r>
            <a:endParaRPr lang="ko-KR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96672"/>
              </p:ext>
            </p:extLst>
          </p:nvPr>
        </p:nvGraphicFramePr>
        <p:xfrm>
          <a:off x="827584" y="2246105"/>
          <a:ext cx="7488831" cy="21910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1"/>
                <a:gridCol w="3168352"/>
                <a:gridCol w="3312368"/>
              </a:tblGrid>
              <a:tr h="5110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+mj-ea"/>
                          <a:ea typeface="+mj-ea"/>
                        </a:rPr>
                        <a:t>비디오</a:t>
                      </a:r>
                      <a:endParaRPr lang="ko-KR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+mj-ea"/>
                          <a:ea typeface="+mj-ea"/>
                        </a:rPr>
                        <a:t>애니메이션</a:t>
                      </a:r>
                      <a:endParaRPr lang="ko-KR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6455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+mj-ea"/>
                          <a:ea typeface="+mj-ea"/>
                        </a:rPr>
                        <a:t>공통점</a:t>
                      </a:r>
                      <a:endParaRPr lang="ko-KR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인간의 감성에 직접적인 자극을 주는 방식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흥미를 유발</a:t>
                      </a:r>
                      <a:r>
                        <a:rPr lang="en-US" altLang="ko-KR" sz="1400" b="1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어떤 과정을 보이기에 적합</a:t>
                      </a:r>
                      <a:endParaRPr lang="ko-KR" altLang="en-US" sz="14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343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+mj-ea"/>
                          <a:ea typeface="+mj-ea"/>
                        </a:rPr>
                        <a:t>차이점</a:t>
                      </a:r>
                      <a:endParaRPr lang="ko-KR" altLang="en-US" sz="16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과도한 정보를 동시에 제공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실 예를 들어 보일 경우에 적절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제작비용이 많이 </a:t>
                      </a:r>
                      <a:r>
                        <a:rPr lang="ko-KR" altLang="en-US" sz="1400" b="1" dirty="0" err="1" smtClean="0">
                          <a:latin typeface="+mj-ea"/>
                          <a:ea typeface="+mj-ea"/>
                        </a:rPr>
                        <a:t>듬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주제에 초점을 맞추고 특징을 강조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제작비용이 비디오에 비해 저렴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sz="1400" b="1" dirty="0" smtClean="0">
                          <a:latin typeface="+mj-ea"/>
                          <a:ea typeface="+mj-ea"/>
                        </a:rPr>
                        <a:t>이미지나 그래픽보다는 고비용</a:t>
                      </a:r>
                      <a:endParaRPr lang="en-US" altLang="ko-KR" sz="1400" b="1" dirty="0" smtClean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12243" y="1412776"/>
            <a:ext cx="6667210" cy="695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700" b="1" dirty="0" smtClean="0"/>
              <a:t>▣ 비디오</a:t>
            </a:r>
            <a:r>
              <a:rPr lang="en-US" altLang="ko-KR" sz="1700" b="1" dirty="0" smtClean="0"/>
              <a:t>: </a:t>
            </a:r>
            <a:r>
              <a:rPr lang="ko-KR" altLang="en-US" sz="1700" b="1" dirty="0" smtClean="0"/>
              <a:t>실 세계를 촬영한 결과</a:t>
            </a:r>
            <a:endParaRPr lang="en-US" altLang="ko-KR" sz="1700" b="1" dirty="0" smtClean="0"/>
          </a:p>
          <a:p>
            <a:pPr>
              <a:lnSpc>
                <a:spcPct val="150000"/>
              </a:lnSpc>
            </a:pPr>
            <a:r>
              <a:rPr lang="ko-KR" altLang="ko-KR" sz="1700" b="1" dirty="0" smtClean="0"/>
              <a:t>▣</a:t>
            </a:r>
            <a:r>
              <a:rPr lang="en-US" altLang="ko-KR" sz="1700" b="1" dirty="0" smtClean="0"/>
              <a:t> </a:t>
            </a:r>
            <a:r>
              <a:rPr lang="ko-KR" altLang="en-US" sz="1700" b="1" dirty="0" smtClean="0"/>
              <a:t>애니메이션</a:t>
            </a:r>
            <a:r>
              <a:rPr lang="en-US" altLang="ko-KR" sz="1700" b="1" dirty="0" smtClean="0"/>
              <a:t>: </a:t>
            </a:r>
            <a:r>
              <a:rPr lang="ko-KR" altLang="en-US" sz="1700" b="1" dirty="0" smtClean="0"/>
              <a:t>컴퓨터를 이용하여 일련의 장면을 인공적으로 생성</a:t>
            </a:r>
            <a:endParaRPr lang="ko-KR" altLang="en-US" sz="1700" b="1" dirty="0"/>
          </a:p>
        </p:txBody>
      </p:sp>
      <p:sp>
        <p:nvSpPr>
          <p:cNvPr id="7" name="빗면 6"/>
          <p:cNvSpPr/>
          <p:nvPr/>
        </p:nvSpPr>
        <p:spPr>
          <a:xfrm>
            <a:off x="827584" y="4725144"/>
            <a:ext cx="2232248" cy="576064"/>
          </a:xfrm>
          <a:prstGeom prst="bevel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비디오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빗면 7"/>
          <p:cNvSpPr/>
          <p:nvPr/>
        </p:nvSpPr>
        <p:spPr>
          <a:xfrm>
            <a:off x="827584" y="5733256"/>
            <a:ext cx="2232248" cy="576064"/>
          </a:xfrm>
          <a:prstGeom prst="bevel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비디오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940152" y="5733256"/>
            <a:ext cx="2232248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940152" y="4725144"/>
            <a:ext cx="2232248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012160" y="4783015"/>
            <a:ext cx="2088232" cy="4461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플래시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err="1" smtClean="0">
                <a:solidFill>
                  <a:schemeClr val="tx1"/>
                </a:solidFill>
              </a:rPr>
              <a:t>스위시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012160" y="5795889"/>
            <a:ext cx="2088232" cy="4461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>
                <a:solidFill>
                  <a:schemeClr val="tx1"/>
                </a:solidFill>
              </a:rPr>
              <a:t>고전 기법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왼쪽/오른쪽/위쪽 화살표 12"/>
          <p:cNvSpPr/>
          <p:nvPr/>
        </p:nvSpPr>
        <p:spPr>
          <a:xfrm>
            <a:off x="3707904" y="4783015"/>
            <a:ext cx="1685989" cy="1171027"/>
          </a:xfrm>
          <a:prstGeom prst="leftRigh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14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683568" y="2780928"/>
            <a:ext cx="2592288" cy="2160240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컴퓨터 범죄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923928" y="1187721"/>
            <a:ext cx="4320480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불법침입과 정보유출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23928" y="2306103"/>
            <a:ext cx="4320480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소프트웨어 불법복제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923928" y="3424485"/>
            <a:ext cx="4320480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고의적 훼손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23928" y="4542867"/>
            <a:ext cx="4320480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컴퓨터 바이러스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23928" y="5661248"/>
            <a:ext cx="4320480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스팸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9" name="꺾인 연결선 8"/>
          <p:cNvCxnSpPr>
            <a:stCxn id="4" idx="1"/>
            <a:endCxn id="6" idx="1"/>
          </p:cNvCxnSpPr>
          <p:nvPr/>
        </p:nvCxnSpPr>
        <p:spPr>
          <a:xfrm rot="10800000" flipV="1">
            <a:off x="3923928" y="2738151"/>
            <a:ext cx="12700" cy="2236764"/>
          </a:xfrm>
          <a:prstGeom prst="bentConnector3">
            <a:avLst>
              <a:gd name="adj1" fmla="val 2890669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꺾인 연결선 10"/>
          <p:cNvCxnSpPr>
            <a:stCxn id="3" idx="1"/>
            <a:endCxn id="7" idx="1"/>
          </p:cNvCxnSpPr>
          <p:nvPr/>
        </p:nvCxnSpPr>
        <p:spPr>
          <a:xfrm rot="10800000" flipV="1">
            <a:off x="3923928" y="1619768"/>
            <a:ext cx="12700" cy="4473527"/>
          </a:xfrm>
          <a:prstGeom prst="bentConnector3">
            <a:avLst>
              <a:gd name="adj1" fmla="val 2907693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2" idx="6"/>
          </p:cNvCxnSpPr>
          <p:nvPr/>
        </p:nvCxnSpPr>
        <p:spPr>
          <a:xfrm>
            <a:off x="3275856" y="3861048"/>
            <a:ext cx="6480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87624" y="18864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smtClean="0">
                <a:latin typeface="바탕" panose="02030600000101010101" pitchFamily="18" charset="-127"/>
                <a:ea typeface="바탕" panose="02030600000101010101" pitchFamily="18" charset="-127"/>
              </a:rPr>
              <a:t>정보보호</a:t>
            </a:r>
            <a:endParaRPr lang="ko-KR" altLang="en-US" sz="3200" b="1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1449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81</Words>
  <Application>Microsoft Office PowerPoint</Application>
  <PresentationFormat>화면 슬라이드 쇼(4:3)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5</cp:revision>
  <dcterms:created xsi:type="dcterms:W3CDTF">2019-04-16T07:28:16Z</dcterms:created>
  <dcterms:modified xsi:type="dcterms:W3CDTF">2019-04-16T07:53:01Z</dcterms:modified>
</cp:coreProperties>
</file>