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66743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16121-6776-4DFE-8B95-38B0484B417C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AEF8F-B581-446F-ACA2-50398DA68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6608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16121-6776-4DFE-8B95-38B0484B417C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AEF8F-B581-446F-ACA2-50398DA68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5479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16121-6776-4DFE-8B95-38B0484B417C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AEF8F-B581-446F-ACA2-50398DA68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2386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16121-6776-4DFE-8B95-38B0484B417C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AEF8F-B581-446F-ACA2-50398DA68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2838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16121-6776-4DFE-8B95-38B0484B417C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AEF8F-B581-446F-ACA2-50398DA68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7093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16121-6776-4DFE-8B95-38B0484B417C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AEF8F-B581-446F-ACA2-50398DA68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6589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16121-6776-4DFE-8B95-38B0484B417C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AEF8F-B581-446F-ACA2-50398DA68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1295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16121-6776-4DFE-8B95-38B0484B417C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AEF8F-B581-446F-ACA2-50398DA68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0571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16121-6776-4DFE-8B95-38B0484B417C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AEF8F-B581-446F-ACA2-50398DA68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2353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16121-6776-4DFE-8B95-38B0484B417C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AEF8F-B581-446F-ACA2-50398DA68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498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16121-6776-4DFE-8B95-38B0484B417C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AEF8F-B581-446F-ACA2-50398DA68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0813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16121-6776-4DFE-8B95-38B0484B417C}" type="datetimeFigureOut">
              <a:rPr lang="ko-KR" altLang="en-US" smtClean="0"/>
              <a:t>2019-05-01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AEF8F-B581-446F-ACA2-50398DA686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7058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923928" y="3933056"/>
            <a:ext cx="1800200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Topology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259632" y="5733256"/>
            <a:ext cx="122413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Mesh</a:t>
            </a:r>
            <a:endParaRPr lang="ko-KR" altLang="en-US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7092280" y="5733256"/>
            <a:ext cx="122413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Ring</a:t>
            </a:r>
            <a:endParaRPr lang="ko-KR" altLang="en-US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148064" y="5733256"/>
            <a:ext cx="122413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Bus</a:t>
            </a:r>
            <a:endParaRPr lang="ko-KR" altLang="en-US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203848" y="5733256"/>
            <a:ext cx="122413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200" b="1" dirty="0" smtClean="0">
                <a:solidFill>
                  <a:schemeClr val="tx1"/>
                </a:solidFill>
                <a:latin typeface="바탕" panose="02030600000101010101" pitchFamily="18" charset="-127"/>
                <a:ea typeface="바탕" panose="02030600000101010101" pitchFamily="18" charset="-127"/>
              </a:rPr>
              <a:t>Star</a:t>
            </a:r>
            <a:endParaRPr lang="ko-KR" altLang="en-US" sz="2200" b="1" dirty="0">
              <a:solidFill>
                <a:schemeClr val="tx1"/>
              </a:solidFill>
              <a:latin typeface="바탕" panose="02030600000101010101" pitchFamily="18" charset="-127"/>
              <a:ea typeface="바탕" panose="02030600000101010101" pitchFamily="18" charset="-127"/>
            </a:endParaRPr>
          </a:p>
        </p:txBody>
      </p:sp>
      <p:cxnSp>
        <p:nvCxnSpPr>
          <p:cNvPr id="10" name="꺾인 연결선 9"/>
          <p:cNvCxnSpPr>
            <a:stCxn id="5" idx="0"/>
            <a:endCxn id="6" idx="0"/>
          </p:cNvCxnSpPr>
          <p:nvPr/>
        </p:nvCxnSpPr>
        <p:spPr>
          <a:xfrm rot="5400000" flipH="1" flipV="1">
            <a:off x="4788024" y="2816932"/>
            <a:ext cx="12700" cy="5832648"/>
          </a:xfrm>
          <a:prstGeom prst="bentConnector3">
            <a:avLst>
              <a:gd name="adj1" fmla="val 379384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꺾인 연결선 11"/>
          <p:cNvCxnSpPr>
            <a:stCxn id="8" idx="0"/>
            <a:endCxn id="7" idx="0"/>
          </p:cNvCxnSpPr>
          <p:nvPr/>
        </p:nvCxnSpPr>
        <p:spPr>
          <a:xfrm rot="5400000" flipH="1" flipV="1">
            <a:off x="4788024" y="4761148"/>
            <a:ext cx="12700" cy="1944216"/>
          </a:xfrm>
          <a:prstGeom prst="bentConnector3">
            <a:avLst>
              <a:gd name="adj1" fmla="val 379384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>
            <a:stCxn id="4" idx="2"/>
          </p:cNvCxnSpPr>
          <p:nvPr/>
        </p:nvCxnSpPr>
        <p:spPr>
          <a:xfrm>
            <a:off x="4824028" y="4581128"/>
            <a:ext cx="0" cy="64807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39552" y="188640"/>
            <a:ext cx="8214108" cy="320087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3000" b="1" dirty="0" smtClean="0">
                <a:latin typeface="+mj-ea"/>
                <a:ea typeface="+mj-ea"/>
              </a:rPr>
              <a:t>• </a:t>
            </a:r>
            <a:r>
              <a:rPr lang="ko-KR" altLang="en-US" sz="3000" b="1" dirty="0" smtClean="0">
                <a:latin typeface="+mj-ea"/>
                <a:ea typeface="+mj-ea"/>
              </a:rPr>
              <a:t>운영체제</a:t>
            </a:r>
            <a:endParaRPr lang="en-US" altLang="ko-KR" sz="30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3000" b="1" dirty="0" smtClean="0">
                <a:latin typeface="+mj-ea"/>
                <a:ea typeface="+mj-ea"/>
              </a:rPr>
              <a:t>   –</a:t>
            </a:r>
            <a:r>
              <a:rPr lang="ko-KR" altLang="en-US" sz="3000" b="1" dirty="0" smtClean="0">
                <a:latin typeface="+mj-ea"/>
                <a:ea typeface="+mj-ea"/>
              </a:rPr>
              <a:t>컴퓨터 네트워크</a:t>
            </a:r>
            <a:endParaRPr lang="en-US" altLang="ko-KR" sz="30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600" b="1" dirty="0" smtClean="0">
                <a:latin typeface="+mj-ea"/>
                <a:ea typeface="+mj-ea"/>
              </a:rPr>
              <a:t>      ≫</a:t>
            </a:r>
            <a:r>
              <a:rPr lang="ko-KR" altLang="en-US" sz="2600" b="1" dirty="0" smtClean="0">
                <a:latin typeface="+mj-ea"/>
                <a:ea typeface="+mj-ea"/>
              </a:rPr>
              <a:t>네트워크 토폴로지</a:t>
            </a:r>
            <a:endParaRPr lang="en-US" altLang="ko-KR" sz="2600" b="1" dirty="0" smtClean="0">
              <a:latin typeface="+mj-ea"/>
              <a:ea typeface="+mj-ea"/>
            </a:endParaRPr>
          </a:p>
          <a:p>
            <a:r>
              <a:rPr lang="en-US" altLang="ko-KR" sz="2200" b="1" dirty="0" smtClean="0">
                <a:latin typeface="+mj-ea"/>
                <a:ea typeface="+mj-ea"/>
              </a:rPr>
              <a:t>              •</a:t>
            </a:r>
            <a:r>
              <a:rPr lang="ko-KR" altLang="en-US" sz="2200" b="1" dirty="0" smtClean="0">
                <a:latin typeface="+mj-ea"/>
                <a:ea typeface="+mj-ea"/>
              </a:rPr>
              <a:t>근거리 통신망이 물리적인 형상</a:t>
            </a:r>
            <a:endParaRPr lang="en-US" altLang="ko-KR" sz="2200" b="1" dirty="0" smtClean="0">
              <a:latin typeface="+mj-ea"/>
              <a:ea typeface="+mj-ea"/>
            </a:endParaRPr>
          </a:p>
          <a:p>
            <a:r>
              <a:rPr lang="en-US" altLang="ko-KR" sz="2200" b="1" dirty="0" smtClean="0">
                <a:latin typeface="+mj-ea"/>
                <a:ea typeface="+mj-ea"/>
              </a:rPr>
              <a:t>              •</a:t>
            </a:r>
            <a:r>
              <a:rPr lang="ko-KR" altLang="en-US" sz="2200" b="1" dirty="0" smtClean="0">
                <a:latin typeface="+mj-ea"/>
                <a:ea typeface="+mj-ea"/>
              </a:rPr>
              <a:t>노트 </a:t>
            </a:r>
            <a:r>
              <a:rPr lang="en-US" altLang="ko-KR" sz="2200" b="1" dirty="0" smtClean="0">
                <a:latin typeface="+mj-ea"/>
                <a:ea typeface="+mj-ea"/>
              </a:rPr>
              <a:t>: </a:t>
            </a:r>
            <a:r>
              <a:rPr lang="ko-KR" altLang="en-US" sz="2200" b="1" dirty="0" smtClean="0">
                <a:latin typeface="+mj-ea"/>
                <a:ea typeface="+mj-ea"/>
              </a:rPr>
              <a:t>네트워크에 연결되어 있는 자치를 의미</a:t>
            </a:r>
            <a:r>
              <a:rPr lang="en-US" altLang="ko-KR" sz="2200" b="1" dirty="0" smtClean="0">
                <a:latin typeface="+mj-ea"/>
                <a:ea typeface="+mj-ea"/>
              </a:rPr>
              <a:t>(</a:t>
            </a:r>
            <a:r>
              <a:rPr lang="ko-KR" altLang="en-US" sz="2200" b="1" dirty="0" smtClean="0">
                <a:latin typeface="+mj-ea"/>
                <a:ea typeface="+mj-ea"/>
              </a:rPr>
              <a:t>서버</a:t>
            </a:r>
            <a:r>
              <a:rPr lang="en-US" altLang="ko-KR" sz="2200" b="1" dirty="0" smtClean="0">
                <a:latin typeface="+mj-ea"/>
                <a:ea typeface="+mj-ea"/>
              </a:rPr>
              <a:t>,</a:t>
            </a:r>
          </a:p>
          <a:p>
            <a:r>
              <a:rPr lang="ko-KR" altLang="en-US" sz="2200" b="1" dirty="0" smtClean="0">
                <a:latin typeface="+mj-ea"/>
                <a:ea typeface="+mj-ea"/>
              </a:rPr>
              <a:t>                컴퓨터</a:t>
            </a:r>
            <a:r>
              <a:rPr lang="en-US" altLang="ko-KR" sz="2200" b="1" dirty="0" smtClean="0">
                <a:latin typeface="+mj-ea"/>
                <a:ea typeface="+mj-ea"/>
              </a:rPr>
              <a:t>, </a:t>
            </a:r>
            <a:r>
              <a:rPr lang="ko-KR" altLang="en-US" sz="2200" b="1" dirty="0" smtClean="0">
                <a:latin typeface="+mj-ea"/>
                <a:ea typeface="+mj-ea"/>
              </a:rPr>
              <a:t>프린터등과 같은 주변기기</a:t>
            </a:r>
            <a:endParaRPr lang="en-US" altLang="ko-KR" sz="2200" b="1" dirty="0" smtClean="0">
              <a:latin typeface="+mj-ea"/>
              <a:ea typeface="+mj-ea"/>
            </a:endParaRPr>
          </a:p>
          <a:p>
            <a:r>
              <a:rPr lang="en-US" altLang="ko-KR" sz="2200" b="1" dirty="0" smtClean="0">
                <a:latin typeface="+mj-ea"/>
                <a:ea typeface="+mj-ea"/>
              </a:rPr>
              <a:t>              •</a:t>
            </a:r>
            <a:r>
              <a:rPr lang="ko-KR" altLang="en-US" sz="2200" b="1" dirty="0" err="1" smtClean="0">
                <a:latin typeface="+mj-ea"/>
                <a:ea typeface="+mj-ea"/>
              </a:rPr>
              <a:t>노드들의</a:t>
            </a:r>
            <a:r>
              <a:rPr lang="ko-KR" altLang="en-US" sz="2200" b="1" dirty="0" smtClean="0">
                <a:latin typeface="+mj-ea"/>
                <a:ea typeface="+mj-ea"/>
              </a:rPr>
              <a:t> 물리적 혹은 논리적인 네트워크 배치 방식</a:t>
            </a:r>
            <a:endParaRPr lang="en-US" altLang="ko-KR" sz="2200" b="1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64601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115616" y="188640"/>
            <a:ext cx="7056784" cy="1080120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00 </a:t>
            </a:r>
            <a:r>
              <a:rPr lang="ko-KR" altLang="en-US" sz="44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기획사 조직 현황</a:t>
            </a:r>
            <a:endParaRPr lang="ko-KR" altLang="en-US" sz="44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475656" y="2564904"/>
            <a:ext cx="2088232" cy="50405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13500000" algn="br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err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홍보부</a:t>
            </a:r>
            <a:endParaRPr lang="ko-KR" altLang="en-US" sz="20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475656" y="3645024"/>
            <a:ext cx="2088232" cy="72008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err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기획지원팀</a:t>
            </a:r>
            <a:endParaRPr lang="ko-KR" altLang="en-US" sz="20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5796136" y="2564904"/>
            <a:ext cx="2088232" cy="50405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13500000" algn="br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총무부</a:t>
            </a:r>
            <a:endParaRPr lang="ko-KR" altLang="en-US" sz="20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796136" y="4005064"/>
            <a:ext cx="2088232" cy="50405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err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인력관리팀</a:t>
            </a:r>
            <a:endParaRPr lang="ko-KR" altLang="en-US" sz="20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796136" y="5229200"/>
            <a:ext cx="2088232" cy="50405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err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차량지원팀</a:t>
            </a:r>
            <a:endParaRPr lang="ko-KR" altLang="en-US" sz="20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27584" y="5445224"/>
            <a:ext cx="1440160" cy="10801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영업</a:t>
            </a:r>
            <a:r>
              <a:rPr lang="en-US" altLang="ko-KR" sz="20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1</a:t>
            </a:r>
            <a:r>
              <a:rPr lang="ko-KR" altLang="en-US" sz="20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팀</a:t>
            </a:r>
            <a:endParaRPr lang="ko-KR" altLang="en-US" sz="20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771800" y="5445224"/>
            <a:ext cx="1440160" cy="10801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016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영업</a:t>
            </a:r>
            <a:r>
              <a:rPr lang="en-US" altLang="ko-KR" sz="20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</a:t>
            </a:r>
            <a:r>
              <a:rPr lang="ko-KR" altLang="en-US" sz="2000" b="1" dirty="0" smtClean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팀</a:t>
            </a:r>
            <a:endParaRPr lang="ko-KR" altLang="en-US" sz="20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796136" y="6237312"/>
            <a:ext cx="504056" cy="28803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dist="127000" dir="2700000" algn="tl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3563888" y="1383159"/>
            <a:ext cx="2092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u="sng" dirty="0" err="1" smtClean="0">
                <a:latin typeface="굴림" panose="020B0600000101010101" pitchFamily="50" charset="-127"/>
                <a:ea typeface="굴림" panose="020B0600000101010101" pitchFamily="50" charset="-127"/>
              </a:rPr>
              <a:t>전략팀</a:t>
            </a:r>
            <a:r>
              <a:rPr lang="ko-KR" altLang="en-US" sz="2400" b="1" u="sng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en-US" altLang="ko-KR" sz="2400" b="1" u="sng" dirty="0" smtClean="0">
                <a:latin typeface="굴림" panose="020B0600000101010101" pitchFamily="50" charset="-127"/>
                <a:ea typeface="굴림" panose="020B0600000101010101" pitchFamily="50" charset="-127"/>
              </a:rPr>
              <a:t>(CEO)</a:t>
            </a:r>
            <a:endParaRPr lang="ko-KR" altLang="en-US" sz="2400" b="1" u="sng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cxnSp>
        <p:nvCxnSpPr>
          <p:cNvPr id="14" name="꺾인 연결선 13"/>
          <p:cNvCxnSpPr>
            <a:stCxn id="3" idx="0"/>
            <a:endCxn id="5" idx="0"/>
          </p:cNvCxnSpPr>
          <p:nvPr/>
        </p:nvCxnSpPr>
        <p:spPr>
          <a:xfrm rot="5400000" flipH="1" flipV="1">
            <a:off x="4680012" y="404664"/>
            <a:ext cx="12700" cy="4320480"/>
          </a:xfrm>
          <a:prstGeom prst="bentConnector3">
            <a:avLst>
              <a:gd name="adj1" fmla="val 3129228"/>
            </a:avLst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>
            <a:stCxn id="3" idx="2"/>
            <a:endCxn id="4" idx="0"/>
          </p:cNvCxnSpPr>
          <p:nvPr/>
        </p:nvCxnSpPr>
        <p:spPr>
          <a:xfrm>
            <a:off x="2519772" y="3068960"/>
            <a:ext cx="0" cy="57606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/>
          <p:cNvCxnSpPr>
            <a:stCxn id="5" idx="2"/>
            <a:endCxn id="6" idx="0"/>
          </p:cNvCxnSpPr>
          <p:nvPr/>
        </p:nvCxnSpPr>
        <p:spPr>
          <a:xfrm>
            <a:off x="6840252" y="3068960"/>
            <a:ext cx="0" cy="93610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>
            <a:stCxn id="6" idx="2"/>
            <a:endCxn id="7" idx="0"/>
          </p:cNvCxnSpPr>
          <p:nvPr/>
        </p:nvCxnSpPr>
        <p:spPr>
          <a:xfrm>
            <a:off x="6840252" y="4509120"/>
            <a:ext cx="0" cy="72008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/>
          <p:cNvCxnSpPr>
            <a:stCxn id="4" idx="2"/>
          </p:cNvCxnSpPr>
          <p:nvPr/>
        </p:nvCxnSpPr>
        <p:spPr>
          <a:xfrm>
            <a:off x="2519772" y="4365104"/>
            <a:ext cx="0" cy="57265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꺾인 연결선 24"/>
          <p:cNvCxnSpPr>
            <a:stCxn id="8" idx="0"/>
            <a:endCxn id="9" idx="0"/>
          </p:cNvCxnSpPr>
          <p:nvPr/>
        </p:nvCxnSpPr>
        <p:spPr>
          <a:xfrm rot="5400000" flipH="1" flipV="1">
            <a:off x="2519772" y="4473116"/>
            <a:ext cx="12700" cy="1944216"/>
          </a:xfrm>
          <a:prstGeom prst="bentConnector3">
            <a:avLst>
              <a:gd name="adj1" fmla="val 4236921"/>
            </a:avLst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화살표 연결선 31"/>
          <p:cNvCxnSpPr>
            <a:stCxn id="12" idx="2"/>
          </p:cNvCxnSpPr>
          <p:nvPr/>
        </p:nvCxnSpPr>
        <p:spPr>
          <a:xfrm flipH="1">
            <a:off x="4610007" y="1844824"/>
            <a:ext cx="1" cy="34973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444208" y="6237312"/>
            <a:ext cx="19688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: </a:t>
            </a:r>
            <a:r>
              <a:rPr lang="ko-KR" altLang="en-US" sz="14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계약직 </a:t>
            </a:r>
            <a:r>
              <a:rPr lang="ko-KR" altLang="en-US" sz="16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인턴</a:t>
            </a:r>
            <a:r>
              <a:rPr lang="ko-KR" altLang="en-US" sz="1400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포함 팀</a:t>
            </a:r>
            <a:endParaRPr lang="ko-KR" altLang="en-US" sz="14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78363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72</Words>
  <Application>Microsoft Office PowerPoint</Application>
  <PresentationFormat>화면 슬라이드 쇼(4:3)</PresentationFormat>
  <Paragraphs>22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남기호</dc:creator>
  <cp:lastModifiedBy>남기호</cp:lastModifiedBy>
  <cp:revision>4</cp:revision>
  <dcterms:created xsi:type="dcterms:W3CDTF">2019-05-01T09:09:21Z</dcterms:created>
  <dcterms:modified xsi:type="dcterms:W3CDTF">2019-05-01T09:28:44Z</dcterms:modified>
</cp:coreProperties>
</file>