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4869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591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1480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15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42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38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467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128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643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913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22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953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87A2D-01CD-4340-B2B0-C48A6517332D}" type="datetimeFigureOut">
              <a:rPr lang="ko-KR" altLang="en-US" smtClean="0"/>
              <a:t>2019-05-02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B943E-F12C-4815-88C5-5268DE3A5F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4961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사용자 테스트 절차</a:t>
            </a:r>
            <a:endParaRPr lang="ko-KR" altLang="en-US" b="1" u="sng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55576" y="1772816"/>
            <a:ext cx="1368152" cy="7920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오류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접</a:t>
            </a:r>
            <a:r>
              <a:rPr lang="ko-KR" altLang="en-US" sz="16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7092280" y="1772816"/>
            <a:ext cx="1368152" cy="7920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온라인 반영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867811" y="1772816"/>
            <a:ext cx="1368152" cy="7920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담당자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파악 및 전달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980046" y="1772816"/>
            <a:ext cx="1368152" cy="7920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오류 수정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3779912" y="3861048"/>
            <a:ext cx="1152128" cy="50405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영업점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3779912" y="5949280"/>
            <a:ext cx="1152128" cy="50405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본점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6390484" y="4941168"/>
            <a:ext cx="1565892" cy="50405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현업 지원 팀</a:t>
            </a:r>
            <a:endParaRPr lang="ko-KR" altLang="en-US" b="1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971600" y="4941168"/>
            <a:ext cx="1152128" cy="50405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개발자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15" name="직선 연결선 14"/>
          <p:cNvCxnSpPr>
            <a:stCxn id="13" idx="0"/>
            <a:endCxn id="9" idx="1"/>
          </p:cNvCxnSpPr>
          <p:nvPr/>
        </p:nvCxnSpPr>
        <p:spPr>
          <a:xfrm flipV="1">
            <a:off x="1547664" y="4113076"/>
            <a:ext cx="2232248" cy="8280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>
            <a:stCxn id="9" idx="3"/>
            <a:endCxn id="11" idx="0"/>
          </p:cNvCxnSpPr>
          <p:nvPr/>
        </p:nvCxnSpPr>
        <p:spPr>
          <a:xfrm>
            <a:off x="4932040" y="4113076"/>
            <a:ext cx="2241390" cy="8280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>
            <a:stCxn id="11" idx="2"/>
            <a:endCxn id="10" idx="3"/>
          </p:cNvCxnSpPr>
          <p:nvPr/>
        </p:nvCxnSpPr>
        <p:spPr>
          <a:xfrm flipH="1">
            <a:off x="4932040" y="5445224"/>
            <a:ext cx="2241390" cy="7560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>
            <a:stCxn id="10" idx="1"/>
            <a:endCxn id="13" idx="2"/>
          </p:cNvCxnSpPr>
          <p:nvPr/>
        </p:nvCxnSpPr>
        <p:spPr>
          <a:xfrm flipH="1" flipV="1">
            <a:off x="1547664" y="5445224"/>
            <a:ext cx="2232248" cy="7560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>
            <a:stCxn id="13" idx="3"/>
            <a:endCxn id="11" idx="1"/>
          </p:cNvCxnSpPr>
          <p:nvPr/>
        </p:nvCxnSpPr>
        <p:spPr>
          <a:xfrm>
            <a:off x="2123728" y="5193196"/>
            <a:ext cx="42667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사각형 설명선 23"/>
          <p:cNvSpPr/>
          <p:nvPr/>
        </p:nvSpPr>
        <p:spPr>
          <a:xfrm>
            <a:off x="683568" y="3573016"/>
            <a:ext cx="1728192" cy="792088"/>
          </a:xfrm>
          <a:prstGeom prst="wedgeRectCallout">
            <a:avLst>
              <a:gd name="adj1" fmla="val 119405"/>
              <a:gd name="adj2" fmla="val -1437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시범 테스트</a:t>
            </a:r>
            <a:endParaRPr lang="en-US" altLang="ko-KR" sz="14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영업점 </a:t>
            </a:r>
            <a:r>
              <a:rPr lang="en-US" altLang="ko-KR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15</a:t>
            </a:r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지점</a:t>
            </a:r>
            <a:endParaRPr lang="en-US" altLang="ko-KR" sz="14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추</a:t>
            </a:r>
            <a:r>
              <a:rPr lang="ko-KR" altLang="en-US" sz="14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출</a:t>
            </a: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7020272" y="5661248"/>
            <a:ext cx="1872208" cy="720080"/>
          </a:xfrm>
          <a:prstGeom prst="wedgeRoundRectCallout">
            <a:avLst>
              <a:gd name="adj1" fmla="val -20867"/>
              <a:gd name="adj2" fmla="val -73231"/>
              <a:gd name="adj3" fmla="val 16667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상근 </a:t>
            </a:r>
            <a:r>
              <a:rPr lang="en-US" altLang="ko-KR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TFT</a:t>
            </a:r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팀 </a:t>
            </a:r>
            <a:r>
              <a:rPr lang="en-US" altLang="ko-KR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비상근</a:t>
            </a:r>
            <a:endParaRPr lang="en-US" altLang="ko-KR" sz="14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TFT</a:t>
            </a:r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팀</a:t>
            </a:r>
            <a:r>
              <a:rPr lang="en-US" altLang="ko-KR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스폰서 조직</a:t>
            </a:r>
            <a:endParaRPr lang="ko-KR" altLang="en-US" sz="1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46659" y="2771636"/>
            <a:ext cx="2765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오류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미진 사항 수정 절차</a:t>
            </a:r>
            <a:endParaRPr lang="ko-KR" altLang="en-US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31878" y="4756502"/>
            <a:ext cx="252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>
                <a:latin typeface="굴림" panose="020B0600000101010101" pitchFamily="50" charset="-127"/>
                <a:ea typeface="굴림" panose="020B0600000101010101" pitchFamily="50" charset="-127"/>
              </a:rPr>
              <a:t>각 화면 별 테스트 수행</a:t>
            </a:r>
            <a:endParaRPr lang="ko-KR" altLang="en-US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31878" y="5291916"/>
            <a:ext cx="252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>
                <a:latin typeface="굴림" panose="020B0600000101010101" pitchFamily="50" charset="-127"/>
                <a:ea typeface="굴림" panose="020B0600000101010101" pitchFamily="50" charset="-127"/>
              </a:rPr>
              <a:t>오류 사항 전달 및 수정</a:t>
            </a:r>
            <a:endParaRPr lang="ko-KR" altLang="en-US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30" name="직선 화살표 연결선 29"/>
          <p:cNvCxnSpPr>
            <a:stCxn id="5" idx="3"/>
            <a:endCxn id="7" idx="1"/>
          </p:cNvCxnSpPr>
          <p:nvPr/>
        </p:nvCxnSpPr>
        <p:spPr>
          <a:xfrm>
            <a:off x="2123728" y="2168860"/>
            <a:ext cx="744083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>
            <a:stCxn id="7" idx="3"/>
            <a:endCxn id="8" idx="1"/>
          </p:cNvCxnSpPr>
          <p:nvPr/>
        </p:nvCxnSpPr>
        <p:spPr>
          <a:xfrm>
            <a:off x="4235963" y="2168860"/>
            <a:ext cx="744083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/>
          <p:cNvCxnSpPr>
            <a:stCxn id="8" idx="3"/>
            <a:endCxn id="6" idx="1"/>
          </p:cNvCxnSpPr>
          <p:nvPr/>
        </p:nvCxnSpPr>
        <p:spPr>
          <a:xfrm>
            <a:off x="6348198" y="2168860"/>
            <a:ext cx="744082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295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923112" cy="1143000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5) </a:t>
            </a:r>
            <a:r>
              <a:rPr lang="ko-KR" altLang="en-US" sz="36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망의 형태에 의한 통신망 구분</a:t>
            </a:r>
            <a:endParaRPr lang="ko-KR" altLang="en-US" sz="36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232168"/>
            <a:ext cx="5803192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>
                <a:latin typeface="+mj-ea"/>
                <a:ea typeface="+mj-ea"/>
              </a:rPr>
              <a:t>스타</a:t>
            </a:r>
            <a:r>
              <a:rPr lang="en-US" altLang="ko-KR" sz="3200" b="1" dirty="0" smtClean="0">
                <a:latin typeface="+mj-ea"/>
                <a:ea typeface="+mj-ea"/>
              </a:rPr>
              <a:t>(Star)</a:t>
            </a:r>
            <a:r>
              <a:rPr lang="ko-KR" altLang="en-US" sz="3200" b="1" dirty="0" smtClean="0">
                <a:latin typeface="+mj-ea"/>
                <a:ea typeface="+mj-ea"/>
              </a:rPr>
              <a:t>형</a:t>
            </a:r>
            <a:endParaRPr lang="en-US" altLang="ko-KR" sz="3200" b="1" dirty="0" smtClean="0">
              <a:latin typeface="+mj-ea"/>
              <a:ea typeface="+mj-ea"/>
            </a:endParaRPr>
          </a:p>
          <a:p>
            <a:r>
              <a:rPr lang="en-US" altLang="ko-KR" sz="2200" b="1" dirty="0">
                <a:latin typeface="+mj-ea"/>
                <a:ea typeface="+mj-ea"/>
              </a:rPr>
              <a:t> </a:t>
            </a:r>
            <a:r>
              <a:rPr lang="en-US" altLang="ko-KR" sz="2200" b="1" dirty="0" smtClean="0">
                <a:latin typeface="+mj-ea"/>
                <a:ea typeface="+mj-ea"/>
              </a:rPr>
              <a:t>  </a:t>
            </a:r>
            <a:r>
              <a:rPr lang="en-US" altLang="ko-KR" sz="2400" b="1" dirty="0" smtClean="0">
                <a:latin typeface="+mj-ea"/>
                <a:ea typeface="+mj-ea"/>
              </a:rPr>
              <a:t>– </a:t>
            </a:r>
            <a:r>
              <a:rPr lang="ko-KR" altLang="en-US" sz="2400" b="1" dirty="0" smtClean="0">
                <a:latin typeface="+mj-ea"/>
                <a:ea typeface="+mj-ea"/>
              </a:rPr>
              <a:t>중앙에 컴퓨터가 있고 이를 중심으로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r>
              <a:rPr lang="en-US" altLang="ko-KR" sz="2400" b="1" dirty="0">
                <a:latin typeface="+mj-ea"/>
                <a:ea typeface="+mj-ea"/>
              </a:rPr>
              <a:t> </a:t>
            </a:r>
            <a:r>
              <a:rPr lang="en-US" altLang="ko-KR" sz="2400" b="1" dirty="0" smtClean="0">
                <a:latin typeface="+mj-ea"/>
                <a:ea typeface="+mj-ea"/>
              </a:rPr>
              <a:t>    </a:t>
            </a:r>
            <a:r>
              <a:rPr lang="ko-KR" altLang="en-US" sz="2400" b="1" dirty="0" smtClean="0">
                <a:latin typeface="+mj-ea"/>
                <a:ea typeface="+mj-ea"/>
              </a:rPr>
              <a:t>단말기들이 연결되는 형태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r>
              <a:rPr lang="en-US" altLang="ko-KR" sz="2400" b="1" dirty="0">
                <a:latin typeface="+mj-ea"/>
                <a:ea typeface="+mj-ea"/>
              </a:rPr>
              <a:t> </a:t>
            </a:r>
            <a:r>
              <a:rPr lang="en-US" altLang="ko-KR" sz="2400" b="1" dirty="0" smtClean="0">
                <a:latin typeface="+mj-ea"/>
                <a:ea typeface="+mj-ea"/>
              </a:rPr>
              <a:t>  </a:t>
            </a:r>
            <a:r>
              <a:rPr lang="en-US" altLang="ko-KR" sz="2400" b="1" dirty="0" smtClean="0">
                <a:latin typeface="+mj-ea"/>
                <a:ea typeface="+mj-ea"/>
              </a:rPr>
              <a:t>–</a:t>
            </a:r>
            <a:r>
              <a:rPr lang="en-US" altLang="ko-KR" sz="2400" b="1" dirty="0" smtClean="0">
                <a:latin typeface="+mj-ea"/>
                <a:ea typeface="+mj-ea"/>
              </a:rPr>
              <a:t> </a:t>
            </a:r>
            <a:r>
              <a:rPr lang="ko-KR" altLang="en-US" sz="2400" b="1" dirty="0" smtClean="0">
                <a:latin typeface="+mj-ea"/>
                <a:ea typeface="+mj-ea"/>
              </a:rPr>
              <a:t>중앙 집중방식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r>
              <a:rPr lang="en-US" altLang="ko-KR" sz="2400" b="1" dirty="0">
                <a:latin typeface="+mj-ea"/>
                <a:ea typeface="+mj-ea"/>
              </a:rPr>
              <a:t> </a:t>
            </a:r>
            <a:r>
              <a:rPr lang="en-US" altLang="ko-KR" sz="2400" b="1" dirty="0" smtClean="0">
                <a:latin typeface="+mj-ea"/>
                <a:ea typeface="+mj-ea"/>
              </a:rPr>
              <a:t>  </a:t>
            </a:r>
            <a:r>
              <a:rPr lang="en-US" altLang="ko-KR" sz="2400" b="1" dirty="0" smtClean="0">
                <a:latin typeface="+mj-ea"/>
                <a:ea typeface="+mj-ea"/>
              </a:rPr>
              <a:t>–</a:t>
            </a:r>
            <a:r>
              <a:rPr lang="en-US" altLang="ko-KR" sz="2400" b="1" dirty="0" smtClean="0">
                <a:latin typeface="+mj-ea"/>
                <a:ea typeface="+mj-ea"/>
              </a:rPr>
              <a:t> </a:t>
            </a:r>
            <a:r>
              <a:rPr lang="ko-KR" altLang="en-US" sz="2400" b="1" dirty="0" smtClean="0">
                <a:latin typeface="+mj-ea"/>
                <a:ea typeface="+mj-ea"/>
              </a:rPr>
              <a:t>장점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» </a:t>
            </a:r>
            <a:r>
              <a:rPr lang="ko-KR" altLang="en-US" sz="2000" b="1" dirty="0" smtClean="0">
                <a:latin typeface="+mj-ea"/>
                <a:ea typeface="+mj-ea"/>
              </a:rPr>
              <a:t>각 장치는 하나의 링크와 하나의 </a:t>
            </a:r>
            <a:r>
              <a:rPr lang="en-US" altLang="ko-KR" sz="2000" b="1" dirty="0" smtClean="0">
                <a:latin typeface="+mj-ea"/>
                <a:ea typeface="+mj-ea"/>
              </a:rPr>
              <a:t>I/O</a:t>
            </a: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  </a:t>
            </a:r>
            <a:r>
              <a:rPr lang="ko-KR" altLang="en-US" sz="2000" b="1" dirty="0" smtClean="0">
                <a:latin typeface="+mj-ea"/>
                <a:ea typeface="+mj-ea"/>
              </a:rPr>
              <a:t>포트만 필요로 하므로 설치와 재구성이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  </a:t>
            </a:r>
            <a:r>
              <a:rPr lang="ko-KR" altLang="en-US" sz="2000" b="1" dirty="0" smtClean="0">
                <a:latin typeface="+mj-ea"/>
                <a:ea typeface="+mj-ea"/>
              </a:rPr>
              <a:t>쉽다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</a:t>
            </a:r>
            <a:r>
              <a:rPr lang="en-US" altLang="ko-KR" sz="2000" b="1" dirty="0" smtClean="0">
                <a:latin typeface="+mj-ea"/>
                <a:ea typeface="+mj-ea"/>
              </a:rPr>
              <a:t>» </a:t>
            </a:r>
            <a:r>
              <a:rPr lang="ko-KR" altLang="en-US" sz="2000" b="1" dirty="0" smtClean="0">
                <a:latin typeface="+mj-ea"/>
                <a:ea typeface="+mj-ea"/>
              </a:rPr>
              <a:t>하나의 링크에 문제가 발생하면 해당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  </a:t>
            </a:r>
            <a:r>
              <a:rPr lang="ko-KR" altLang="en-US" sz="2000" b="1" dirty="0" smtClean="0">
                <a:latin typeface="+mj-ea"/>
                <a:ea typeface="+mj-ea"/>
              </a:rPr>
              <a:t>링크만 영향을 받는다</a:t>
            </a:r>
            <a:r>
              <a:rPr lang="en-US" altLang="ko-KR" sz="2000" b="1" dirty="0" smtClean="0">
                <a:latin typeface="+mj-ea"/>
                <a:ea typeface="+mj-ea"/>
              </a:rPr>
              <a:t>.</a:t>
            </a: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</a:t>
            </a:r>
            <a:r>
              <a:rPr lang="en-US" altLang="ko-KR" sz="2000" b="1" dirty="0" smtClean="0">
                <a:latin typeface="+mj-ea"/>
                <a:ea typeface="+mj-ea"/>
              </a:rPr>
              <a:t>» </a:t>
            </a:r>
            <a:r>
              <a:rPr lang="ko-KR" altLang="en-US" sz="2000" b="1" dirty="0" err="1" smtClean="0">
                <a:latin typeface="+mj-ea"/>
                <a:ea typeface="+mj-ea"/>
              </a:rPr>
              <a:t>그물형</a:t>
            </a:r>
            <a:r>
              <a:rPr lang="en-US" altLang="ko-KR" sz="2000" b="1" dirty="0" smtClean="0">
                <a:latin typeface="+mj-ea"/>
                <a:ea typeface="+mj-ea"/>
              </a:rPr>
              <a:t>(</a:t>
            </a:r>
            <a:r>
              <a:rPr lang="ko-KR" altLang="en-US" sz="2000" b="1" dirty="0" err="1" smtClean="0">
                <a:latin typeface="+mj-ea"/>
                <a:ea typeface="+mj-ea"/>
              </a:rPr>
              <a:t>망형</a:t>
            </a:r>
            <a:r>
              <a:rPr lang="en-US" altLang="ko-KR" sz="2000" b="1" dirty="0" smtClean="0">
                <a:latin typeface="+mj-ea"/>
                <a:ea typeface="+mj-ea"/>
              </a:rPr>
              <a:t>)</a:t>
            </a:r>
            <a:r>
              <a:rPr lang="ko-KR" altLang="en-US" sz="2000" b="1" dirty="0" smtClean="0">
                <a:latin typeface="+mj-ea"/>
                <a:ea typeface="+mj-ea"/>
              </a:rPr>
              <a:t>보다는 비용이 적게 든다</a:t>
            </a:r>
            <a:r>
              <a:rPr lang="en-US" altLang="ko-KR" sz="2000" b="1" dirty="0" smtClean="0">
                <a:latin typeface="+mj-ea"/>
                <a:ea typeface="+mj-ea"/>
              </a:rPr>
              <a:t>.</a:t>
            </a: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</a:t>
            </a:r>
            <a:r>
              <a:rPr lang="en-US" altLang="ko-KR" sz="2000" b="1" dirty="0" smtClean="0">
                <a:latin typeface="+mj-ea"/>
                <a:ea typeface="+mj-ea"/>
              </a:rPr>
              <a:t>» </a:t>
            </a:r>
            <a:r>
              <a:rPr lang="ko-KR" altLang="en-US" sz="2000" b="1" dirty="0" smtClean="0">
                <a:latin typeface="+mj-ea"/>
                <a:ea typeface="+mj-ea"/>
              </a:rPr>
              <a:t>네트워크의 오류진단이 용이</a:t>
            </a:r>
            <a:r>
              <a:rPr lang="en-US" altLang="ko-KR" sz="2000" b="1" dirty="0" smtClean="0">
                <a:latin typeface="+mj-ea"/>
                <a:ea typeface="+mj-ea"/>
              </a:rPr>
              <a:t>.</a:t>
            </a:r>
          </a:p>
          <a:p>
            <a:r>
              <a:rPr lang="en-US" altLang="ko-KR" sz="2200" b="1" dirty="0">
                <a:latin typeface="+mj-ea"/>
                <a:ea typeface="+mj-ea"/>
              </a:rPr>
              <a:t> </a:t>
            </a:r>
            <a:r>
              <a:rPr lang="en-US" altLang="ko-KR" sz="2200" b="1" dirty="0" smtClean="0">
                <a:latin typeface="+mj-ea"/>
                <a:ea typeface="+mj-ea"/>
              </a:rPr>
              <a:t>  </a:t>
            </a:r>
            <a:r>
              <a:rPr lang="en-US" altLang="ko-KR" sz="2400" b="1" dirty="0" smtClean="0">
                <a:latin typeface="+mj-ea"/>
                <a:ea typeface="+mj-ea"/>
              </a:rPr>
              <a:t>–</a:t>
            </a:r>
            <a:r>
              <a:rPr lang="en-US" altLang="ko-KR" sz="2400" b="1" dirty="0" smtClean="0">
                <a:latin typeface="+mj-ea"/>
                <a:ea typeface="+mj-ea"/>
              </a:rPr>
              <a:t> </a:t>
            </a:r>
            <a:r>
              <a:rPr lang="ko-KR" altLang="en-US" sz="2400" b="1" dirty="0" smtClean="0">
                <a:latin typeface="+mj-ea"/>
                <a:ea typeface="+mj-ea"/>
              </a:rPr>
              <a:t>단점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</a:t>
            </a:r>
            <a:r>
              <a:rPr lang="en-US" altLang="ko-KR" sz="2000" b="1" dirty="0" smtClean="0">
                <a:latin typeface="+mj-ea"/>
                <a:ea typeface="+mj-ea"/>
              </a:rPr>
              <a:t>» </a:t>
            </a:r>
            <a:r>
              <a:rPr lang="ko-KR" altLang="en-US" sz="2000" b="1" dirty="0" smtClean="0">
                <a:latin typeface="+mj-ea"/>
                <a:ea typeface="+mj-ea"/>
              </a:rPr>
              <a:t>추가 비용이 많이 들며 컴퓨터와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   </a:t>
            </a:r>
            <a:r>
              <a:rPr lang="ko-KR" altLang="en-US" sz="2000" b="1" dirty="0" smtClean="0">
                <a:latin typeface="+mj-ea"/>
                <a:ea typeface="+mj-ea"/>
              </a:rPr>
              <a:t>단말기간의 통신회선의 수가 많이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r>
              <a:rPr lang="en-US" altLang="ko-KR" sz="2000" b="1" dirty="0"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latin typeface="+mj-ea"/>
                <a:ea typeface="+mj-ea"/>
              </a:rPr>
              <a:t>         </a:t>
            </a:r>
            <a:r>
              <a:rPr lang="ko-KR" altLang="en-US" sz="2000" b="1" dirty="0" smtClean="0">
                <a:latin typeface="+mj-ea"/>
                <a:ea typeface="+mj-ea"/>
              </a:rPr>
              <a:t>필요하다</a:t>
            </a:r>
            <a:r>
              <a:rPr lang="en-US" altLang="ko-KR" sz="2000" b="1" dirty="0" smtClean="0">
                <a:latin typeface="+mj-ea"/>
                <a:ea typeface="+mj-ea"/>
              </a:rPr>
              <a:t>.</a:t>
            </a:r>
            <a:endParaRPr lang="ko-KR" altLang="en-US" sz="2000" b="1" dirty="0">
              <a:latin typeface="+mj-ea"/>
              <a:ea typeface="+mj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7020272" y="3573016"/>
            <a:ext cx="936104" cy="936104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6397607" y="2771927"/>
            <a:ext cx="450050" cy="45005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7263299" y="2546902"/>
            <a:ext cx="450050" cy="45005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8028384" y="2771927"/>
            <a:ext cx="450050" cy="45005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8532440" y="3630056"/>
            <a:ext cx="450050" cy="45005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8244408" y="4581128"/>
            <a:ext cx="450050" cy="45005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7288719" y="5031178"/>
            <a:ext cx="450050" cy="45005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6560466" y="4806153"/>
            <a:ext cx="450050" cy="45005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6066166" y="3861048"/>
            <a:ext cx="450050" cy="450050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>
            <a:stCxn id="5" idx="5"/>
          </p:cNvCxnSpPr>
          <p:nvPr/>
        </p:nvCxnSpPr>
        <p:spPr>
          <a:xfrm>
            <a:off x="6781749" y="3156069"/>
            <a:ext cx="506970" cy="4739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>
            <a:stCxn id="6" idx="4"/>
            <a:endCxn id="4" idx="0"/>
          </p:cNvCxnSpPr>
          <p:nvPr/>
        </p:nvCxnSpPr>
        <p:spPr>
          <a:xfrm>
            <a:off x="7488324" y="2996952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>
            <a:stCxn id="7" idx="3"/>
          </p:cNvCxnSpPr>
          <p:nvPr/>
        </p:nvCxnSpPr>
        <p:spPr>
          <a:xfrm flipH="1">
            <a:off x="7713349" y="3156069"/>
            <a:ext cx="380943" cy="4739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stCxn id="8" idx="3"/>
            <a:endCxn id="4" idx="6"/>
          </p:cNvCxnSpPr>
          <p:nvPr/>
        </p:nvCxnSpPr>
        <p:spPr>
          <a:xfrm flipH="1">
            <a:off x="7956376" y="4014198"/>
            <a:ext cx="641972" cy="268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>
            <a:stCxn id="9" idx="1"/>
            <a:endCxn id="4" idx="5"/>
          </p:cNvCxnSpPr>
          <p:nvPr/>
        </p:nvCxnSpPr>
        <p:spPr>
          <a:xfrm flipH="1" flipV="1">
            <a:off x="7819287" y="4372031"/>
            <a:ext cx="491029" cy="2750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>
            <a:stCxn id="10" idx="0"/>
            <a:endCxn id="4" idx="4"/>
          </p:cNvCxnSpPr>
          <p:nvPr/>
        </p:nvCxnSpPr>
        <p:spPr>
          <a:xfrm flipH="1" flipV="1">
            <a:off x="7488324" y="4509120"/>
            <a:ext cx="25420" cy="5220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>
            <a:stCxn id="11" idx="0"/>
            <a:endCxn id="4" idx="3"/>
          </p:cNvCxnSpPr>
          <p:nvPr/>
        </p:nvCxnSpPr>
        <p:spPr>
          <a:xfrm flipV="1">
            <a:off x="6785491" y="4372031"/>
            <a:ext cx="371870" cy="4341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>
            <a:stCxn id="12" idx="6"/>
            <a:endCxn id="4" idx="2"/>
          </p:cNvCxnSpPr>
          <p:nvPr/>
        </p:nvCxnSpPr>
        <p:spPr>
          <a:xfrm flipV="1">
            <a:off x="6516216" y="4041068"/>
            <a:ext cx="504056" cy="450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/>
          <p:cNvSpPr/>
          <p:nvPr/>
        </p:nvSpPr>
        <p:spPr>
          <a:xfrm>
            <a:off x="6516216" y="5805264"/>
            <a:ext cx="221424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mtClean="0">
                <a:solidFill>
                  <a:schemeClr val="tx1"/>
                </a:solidFill>
              </a:rPr>
              <a:t>스타형</a:t>
            </a:r>
            <a:r>
              <a:rPr lang="ko-KR" altLang="en-US" sz="2400" dirty="0" smtClean="0">
                <a:solidFill>
                  <a:schemeClr val="tx1"/>
                </a:solidFill>
              </a:rPr>
              <a:t> 통신망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804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146</Words>
  <Application>Microsoft Office PowerPoint</Application>
  <PresentationFormat>화면 슬라이드 쇼(4:3)</PresentationFormat>
  <Paragraphs>37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사용자 테스트 절차</vt:lpstr>
      <vt:lpstr>5) 망의 형태에 의한 통신망 구분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사용자 테스트 절차</dc:title>
  <dc:creator>남기호</dc:creator>
  <cp:lastModifiedBy>남기호</cp:lastModifiedBy>
  <cp:revision>3</cp:revision>
  <dcterms:created xsi:type="dcterms:W3CDTF">2019-05-02T06:30:00Z</dcterms:created>
  <dcterms:modified xsi:type="dcterms:W3CDTF">2019-05-02T06:51:16Z</dcterms:modified>
</cp:coreProperties>
</file>